
<file path=[Content_Types].xml><?xml version="1.0" encoding="utf-8"?>
<Types xmlns="http://schemas.openxmlformats.org/package/2006/content-types">
  <Override PartName="/ppt/slides/slide1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png" ContentType="image/png"/>
  <Override PartName="/docProps/core.xml" ContentType="application/vnd.openxmlformats-package.core-properties+xml"/>
  <Override PartName="/ppt/slides/slide9.xml" ContentType="application/vnd.openxmlformats-officedocument.presentationml.slide+xml"/>
  <Default Extension="rels" ContentType="application/vnd.openxmlformats-package.relationships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88" r:id="rId5"/>
    <p:sldId id="289" r:id="rId6"/>
    <p:sldId id="284" r:id="rId7"/>
    <p:sldId id="273" r:id="rId8"/>
    <p:sldId id="263" r:id="rId9"/>
    <p:sldId id="264" r:id="rId10"/>
    <p:sldId id="274" r:id="rId11"/>
    <p:sldId id="268" r:id="rId12"/>
    <p:sldId id="279" r:id="rId13"/>
    <p:sldId id="265" r:id="rId14"/>
    <p:sldId id="266" r:id="rId15"/>
    <p:sldId id="267" r:id="rId16"/>
    <p:sldId id="270" r:id="rId17"/>
    <p:sldId id="275" r:id="rId18"/>
    <p:sldId id="286" r:id="rId19"/>
    <p:sldId id="278" r:id="rId20"/>
    <p:sldId id="285" r:id="rId21"/>
    <p:sldId id="262" r:id="rId22"/>
    <p:sldId id="283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18686"/>
    <a:srgbClr val="B2F1A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407" autoAdjust="0"/>
    <p:restoredTop sz="94660"/>
  </p:normalViewPr>
  <p:slideViewPr>
    <p:cSldViewPr snapToGrid="0">
      <p:cViewPr>
        <p:scale>
          <a:sx n="100" d="100"/>
          <a:sy n="100" d="100"/>
        </p:scale>
        <p:origin x="-59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viewProps" Target="viewProps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theme" Target="theme/theme1.xml"/><Relationship Id="rId26" Type="http://schemas.openxmlformats.org/officeDocument/2006/relationships/presProps" Target="presProps.xml"/><Relationship Id="rId11" Type="http://schemas.openxmlformats.org/officeDocument/2006/relationships/slide" Target="slides/slide10.xml"/><Relationship Id="rId29" Type="http://schemas.openxmlformats.org/officeDocument/2006/relationships/tableStyles" Target="tableStyle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3BB3-5395-F64E-88F7-4F43E5DBB57F}" type="datetimeFigureOut">
              <a:rPr lang="en-US"/>
              <a:pPr/>
              <a:t>10/15/09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8A917-7206-594C-92B9-5FA13DD6AFF8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3BB3-5395-F64E-88F7-4F43E5DBB57F}" type="datetimeFigureOut">
              <a:rPr lang="en-US"/>
              <a:pPr/>
              <a:t>10/15/09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8A917-7206-594C-92B9-5FA13DD6AFF8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3BB3-5395-F64E-88F7-4F43E5DBB57F}" type="datetimeFigureOut">
              <a:rPr lang="en-US"/>
              <a:pPr/>
              <a:t>10/15/09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8A917-7206-594C-92B9-5FA13DD6AFF8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3BB3-5395-F64E-88F7-4F43E5DBB57F}" type="datetimeFigureOut">
              <a:rPr lang="en-US"/>
              <a:pPr/>
              <a:t>10/15/09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8A917-7206-594C-92B9-5FA13DD6AFF8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3BB3-5395-F64E-88F7-4F43E5DBB57F}" type="datetimeFigureOut">
              <a:rPr lang="en-US"/>
              <a:pPr/>
              <a:t>10/15/09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8A917-7206-594C-92B9-5FA13DD6AFF8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3BB3-5395-F64E-88F7-4F43E5DBB57F}" type="datetimeFigureOut">
              <a:rPr lang="en-US"/>
              <a:pPr/>
              <a:t>10/15/09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8A917-7206-594C-92B9-5FA13DD6AFF8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3BB3-5395-F64E-88F7-4F43E5DBB57F}" type="datetimeFigureOut">
              <a:rPr lang="en-US"/>
              <a:pPr/>
              <a:t>10/15/09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8A917-7206-594C-92B9-5FA13DD6AFF8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3BB3-5395-F64E-88F7-4F43E5DBB57F}" type="datetimeFigureOut">
              <a:rPr lang="en-US"/>
              <a:pPr/>
              <a:t>10/15/09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8A917-7206-594C-92B9-5FA13DD6AFF8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3BB3-5395-F64E-88F7-4F43E5DBB57F}" type="datetimeFigureOut">
              <a:rPr lang="en-US"/>
              <a:pPr/>
              <a:t>10/15/09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8A917-7206-594C-92B9-5FA13DD6AFF8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3BB3-5395-F64E-88F7-4F43E5DBB57F}" type="datetimeFigureOut">
              <a:rPr lang="en-US"/>
              <a:pPr/>
              <a:t>10/15/09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8A917-7206-594C-92B9-5FA13DD6AFF8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3BB3-5395-F64E-88F7-4F43E5DBB57F}" type="datetimeFigureOut">
              <a:rPr lang="en-US"/>
              <a:pPr/>
              <a:t>10/15/09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8A917-7206-594C-92B9-5FA13DD6AFF8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33BB3-5395-F64E-88F7-4F43E5DBB57F}" type="datetimeFigureOut">
              <a:rPr lang="en-US"/>
              <a:pPr/>
              <a:t>10/15/09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8A917-7206-594C-92B9-5FA13DD6AFF8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1" Type="http://schemas.openxmlformats.org/officeDocument/2006/relationships/video" Target="file://localhost/Volumes/ROMPS/09Entrain/workshop/figures/movie_cloudandrain_slow.gi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6.pdf"/><Relationship Id="rId5" Type="http://schemas.openxmlformats.org/officeDocument/2006/relationships/image" Target="../media/image27.png"/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df"/><Relationship Id="rId3" Type="http://schemas.openxmlformats.org/officeDocument/2006/relationships/image" Target="../media/image23.png"/><Relationship Id="rId6" Type="http://schemas.openxmlformats.org/officeDocument/2006/relationships/image" Target="../media/image28.pdf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2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df"/><Relationship Id="rId3" Type="http://schemas.openxmlformats.org/officeDocument/2006/relationships/image" Target="../media/image31.png"/><Relationship Id="rId5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6.pdf"/><Relationship Id="rId5" Type="http://schemas.openxmlformats.org/officeDocument/2006/relationships/image" Target="../media/image37.png"/><Relationship Id="rId7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df"/><Relationship Id="rId3" Type="http://schemas.openxmlformats.org/officeDocument/2006/relationships/image" Target="../media/image35.png"/><Relationship Id="rId6" Type="http://schemas.openxmlformats.org/officeDocument/2006/relationships/image" Target="../media/image38.pd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df"/><Relationship Id="rId3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30.pdf"/><Relationship Id="rId5" Type="http://schemas.openxmlformats.org/officeDocument/2006/relationships/image" Target="../media/image31.png"/><Relationship Id="rId7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df"/><Relationship Id="rId3" Type="http://schemas.openxmlformats.org/officeDocument/2006/relationships/image" Target="../media/image21.png"/><Relationship Id="rId6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7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df"/><Relationship Id="rId3" Type="http://schemas.openxmlformats.org/officeDocument/2006/relationships/image" Target="../media/image46.png"/><Relationship Id="rId6" Type="http://schemas.openxmlformats.org/officeDocument/2006/relationships/image" Target="../media/image49.pd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53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df"/><Relationship Id="rId3" Type="http://schemas.openxmlformats.org/officeDocument/2006/relationships/image" Target="../media/image52.png"/><Relationship Id="rId5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57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df"/><Relationship Id="rId3" Type="http://schemas.openxmlformats.org/officeDocument/2006/relationships/image" Target="../media/image56.png"/><Relationship Id="rId5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61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df"/><Relationship Id="rId3" Type="http://schemas.openxmlformats.org/officeDocument/2006/relationships/image" Target="../media/image60.png"/><Relationship Id="rId5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55.pdf"/><Relationship Id="rId5" Type="http://schemas.openxmlformats.org/officeDocument/2006/relationships/image" Target="../media/image56.png"/><Relationship Id="rId7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df"/><Relationship Id="rId3" Type="http://schemas.openxmlformats.org/officeDocument/2006/relationships/image" Target="../media/image58.png"/><Relationship Id="rId6" Type="http://schemas.openxmlformats.org/officeDocument/2006/relationships/image" Target="../media/image63.pdf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df"/><Relationship Id="rId5" Type="http://schemas.openxmlformats.org/officeDocument/2006/relationships/image" Target="../media/image4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Relationship Id="rId3" Type="http://schemas.openxmlformats.org/officeDocument/2006/relationships/image" Target="../media/image2.png"/><Relationship Id="rId6" Type="http://schemas.openxmlformats.org/officeDocument/2006/relationships/image" Target="../media/image5.pdf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df"/><Relationship Id="rId3" Type="http://schemas.openxmlformats.org/officeDocument/2006/relationships/image" Target="../media/image8.png"/><Relationship Id="rId5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df"/><Relationship Id="rId4" Type="http://schemas.openxmlformats.org/officeDocument/2006/relationships/image" Target="../media/image13.pdf"/><Relationship Id="rId5" Type="http://schemas.openxmlformats.org/officeDocument/2006/relationships/image" Target="../media/image14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df"/><Relationship Id="rId9" Type="http://schemas.openxmlformats.org/officeDocument/2006/relationships/image" Target="../media/image18.png"/><Relationship Id="rId3" Type="http://schemas.openxmlformats.org/officeDocument/2006/relationships/image" Target="../media/image12.png"/><Relationship Id="rId6" Type="http://schemas.openxmlformats.org/officeDocument/2006/relationships/image" Target="../media/image15.pd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9.png"/><Relationship Id="rId1" Type="http://schemas.openxmlformats.org/officeDocument/2006/relationships/video" Target="file://localhost/Volumes/ROMPS/09Entrain/workshop/figures/cloud_slow.gi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df"/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df"/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44600" y="952500"/>
            <a:ext cx="6654800" cy="4940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266580"/>
            <a:ext cx="9144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 direct measure of entrainment</a:t>
            </a:r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David M. Romps</a:t>
            </a:r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Workshop on Large-Scale Circulations</a:t>
            </a:r>
          </a:p>
          <a:p>
            <a:pPr algn="ctr"/>
            <a:r>
              <a:rPr lang="en-US" sz="2400" dirty="0" smtClean="0"/>
              <a:t>in Moist Convecting Atmospheres</a:t>
            </a:r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/>
              <a:t>October</a:t>
            </a:r>
            <a:r>
              <a:rPr lang="en-US" sz="2400" dirty="0" smtClean="0"/>
              <a:t> 17, 2009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Direct measurement of entrainment</a:t>
            </a:r>
          </a:p>
        </p:txBody>
      </p:sp>
      <p:pic>
        <p:nvPicPr>
          <p:cNvPr id="7" name="movie_cloudandrain_slow.gif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0159" y="1110673"/>
            <a:ext cx="9154159" cy="5201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entrain_bubble_rz_a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989" y="682274"/>
            <a:ext cx="7123628" cy="61757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7452232" y="3560634"/>
            <a:ext cx="1738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Entrainment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7436377" y="5427534"/>
            <a:ext cx="1770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Detrainment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7634601" y="1630234"/>
            <a:ext cx="134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Active air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701800" y="520700"/>
            <a:ext cx="12362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40 minutes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21100" y="520700"/>
            <a:ext cx="12362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60 minutes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65800" y="508000"/>
            <a:ext cx="12362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80 minutes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Direct measurement of entrainment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rot="16200000">
            <a:off x="584969" y="2080114"/>
            <a:ext cx="2455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Bulk-plume equations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1536700" y="4127500"/>
            <a:ext cx="5930899" cy="2146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00392" y="4376738"/>
            <a:ext cx="5410200" cy="16637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16200000">
            <a:off x="143538" y="4988412"/>
            <a:ext cx="2322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Direct measurement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2006600" y="1003299"/>
            <a:ext cx="5080000" cy="25527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159000" y="2580450"/>
            <a:ext cx="4584700" cy="778699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139950" y="1104900"/>
            <a:ext cx="4760440" cy="12827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Direct </a:t>
            </a:r>
            <a:r>
              <a:rPr lang="en-US" sz="2400" u="sng" dirty="0" smtClean="0"/>
              <a:t>measurement    vs.    Bulk</a:t>
            </a:r>
            <a:r>
              <a:rPr lang="en-US" sz="2400" u="sng" dirty="0"/>
              <a:t>-plume equations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5257800"/>
            <a:ext cx="91440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083300"/>
            <a:ext cx="9144000" cy="5969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Direct </a:t>
            </a:r>
            <a:r>
              <a:rPr lang="en-US" sz="2400" u="sng" dirty="0" smtClean="0"/>
              <a:t>measurement    vs.    Bulk</a:t>
            </a:r>
            <a:r>
              <a:rPr lang="en-US" sz="2400" u="sng" dirty="0"/>
              <a:t>-plume equations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5346700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Bulk-plume equations underestimate entrainment by roughly a factor of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16017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Fractional entrainment does not go like 1/z.</a:t>
            </a:r>
          </a:p>
        </p:txBody>
      </p:sp>
      <p:pic>
        <p:nvPicPr>
          <p:cNvPr id="9" name="Picture 8" descr="09entrain_deep_compare_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46600" y="533400"/>
            <a:ext cx="4597400" cy="4597400"/>
          </a:xfrm>
          <a:prstGeom prst="rect">
            <a:avLst/>
          </a:prstGeom>
        </p:spPr>
      </p:pic>
      <p:pic>
        <p:nvPicPr>
          <p:cNvPr id="11" name="Picture 10" descr="09entrain_mydef_compare_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0" y="533400"/>
            <a:ext cx="4610100" cy="461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400800" y="3111500"/>
            <a:ext cx="2159000" cy="2705100"/>
          </a:xfrm>
          <a:prstGeom prst="rect">
            <a:avLst/>
          </a:prstGeom>
          <a:solidFill>
            <a:srgbClr val="F186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400800" y="1346200"/>
            <a:ext cx="2159000" cy="1270000"/>
          </a:xfrm>
          <a:prstGeom prst="rect">
            <a:avLst/>
          </a:prstGeom>
          <a:solidFill>
            <a:srgbClr val="B2F1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H="1">
            <a:off x="3640667" y="3848100"/>
            <a:ext cx="2154766" cy="2184400"/>
          </a:xfrm>
          <a:prstGeom prst="rect">
            <a:avLst/>
          </a:prstGeom>
          <a:solidFill>
            <a:srgbClr val="F186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flipH="1">
            <a:off x="3640667" y="944033"/>
            <a:ext cx="2154766" cy="2184400"/>
          </a:xfrm>
          <a:prstGeom prst="rect">
            <a:avLst/>
          </a:prstGeom>
          <a:solidFill>
            <a:srgbClr val="B2F1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flipH="1">
            <a:off x="736600" y="944033"/>
            <a:ext cx="2154766" cy="2184400"/>
          </a:xfrm>
          <a:prstGeom prst="rect">
            <a:avLst/>
          </a:prstGeom>
          <a:solidFill>
            <a:srgbClr val="F186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H="1">
            <a:off x="736600" y="3852333"/>
            <a:ext cx="2154766" cy="2184400"/>
          </a:xfrm>
          <a:prstGeom prst="rect">
            <a:avLst/>
          </a:prstGeom>
          <a:solidFill>
            <a:srgbClr val="F186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09entrain_buoyancy_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643648" y="777374"/>
            <a:ext cx="5813926" cy="58139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Entrainment-buoyancy </a:t>
            </a:r>
            <a:r>
              <a:rPr lang="en-US" sz="2400" u="sng" dirty="0"/>
              <a:t>relationships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15100" y="1549400"/>
            <a:ext cx="1938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Some relationship: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42100" y="3225800"/>
            <a:ext cx="1682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No relationship:</a:t>
            </a:r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642100" y="3797300"/>
            <a:ext cx="1676400" cy="180340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908800" y="2057400"/>
            <a:ext cx="1143000" cy="25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222 0.00185 " pathEditMode="relative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7" grpId="0" animBg="1"/>
      <p:bldP spid="4" grpId="0" animBg="1"/>
      <p:bldP spid="5" grpId="0" animBg="1"/>
      <p:bldP spid="6" grpId="0" animBg="1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entrain_melting_lin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411706" y="548106"/>
            <a:ext cx="6309894" cy="63098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/>
              <a:t>Boom and bust cycle at the melting 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860800" y="5397500"/>
            <a:ext cx="3708400" cy="698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27300" y="2616200"/>
            <a:ext cx="2806700" cy="723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136900" y="3644900"/>
            <a:ext cx="2933700" cy="1003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955800" y="1181100"/>
            <a:ext cx="3327400" cy="1054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09entrain_exponentia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t="50231"/>
              <a:stretch>
                <a:fillRect/>
              </a:stretch>
            </p:blipFill>
          </mc:Choice>
          <mc:Fallback>
            <p:blipFill>
              <a:blip r:embed="rId3"/>
              <a:srcRect t="50231"/>
              <a:stretch>
                <a:fillRect/>
              </a:stretch>
            </p:blipFill>
          </mc:Fallback>
        </mc:AlternateContent>
        <p:spPr>
          <a:xfrm>
            <a:off x="5334000" y="1004682"/>
            <a:ext cx="3340100" cy="1662318"/>
          </a:xfrm>
          <a:prstGeom prst="rect">
            <a:avLst/>
          </a:prstGeom>
        </p:spPr>
      </p:pic>
      <p:pic>
        <p:nvPicPr>
          <p:cNvPr id="3" name="Picture 2" descr="09entrain_deep_compare_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083300" y="2705100"/>
            <a:ext cx="2679700" cy="2679700"/>
          </a:xfrm>
          <a:prstGeom prst="rect">
            <a:avLst/>
          </a:prstGeom>
        </p:spPr>
      </p:pic>
      <p:pic>
        <p:nvPicPr>
          <p:cNvPr id="4" name="Picture 3" descr="09entrain_bubble_rz_aed.png"/>
          <p:cNvPicPr>
            <a:picLocks noChangeAspect="1"/>
          </p:cNvPicPr>
          <p:nvPr/>
        </p:nvPicPr>
        <p:blipFill>
          <a:blip r:embed="rId6"/>
          <a:srcRect l="32704" t="34811" r="39663" b="33314"/>
          <a:stretch>
            <a:fillRect/>
          </a:stretch>
        </p:blipFill>
        <p:spPr>
          <a:xfrm>
            <a:off x="571500" y="2425700"/>
            <a:ext cx="1968500" cy="1968500"/>
          </a:xfrm>
          <a:prstGeom prst="rect">
            <a:avLst/>
          </a:prstGeom>
        </p:spPr>
      </p:pic>
      <p:pic>
        <p:nvPicPr>
          <p:cNvPr id="5" name="Picture 4" descr="09entrain_buoyancy_delta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9498" y="4889770"/>
            <a:ext cx="1939285" cy="19682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600" y="266700"/>
            <a:ext cx="8001000" cy="584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8319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Other conclusions</a:t>
            </a:r>
            <a:endParaRPr lang="en-US" sz="24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1244600"/>
            <a:ext cx="3238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/>
              <a:t>Standard method produces tracer-dependent and unphysical estimates of entrainment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03500" y="2641600"/>
            <a:ext cx="2959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Direct measurement offers new diagnostic possibilities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60700" y="3644900"/>
            <a:ext cx="295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/>
              <a:t>Standard method underestimates entrainment by roughly a factor of 2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98900" y="5410200"/>
            <a:ext cx="386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There is a linear relationship between buoyancy and detrainment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9shallow_paluch_d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29146"/>
            <a:ext cx="3385453" cy="3385453"/>
          </a:xfrm>
          <a:prstGeom prst="rect">
            <a:avLst/>
          </a:prstGeom>
        </p:spPr>
      </p:pic>
      <p:pic>
        <p:nvPicPr>
          <p:cNvPr id="5" name="Picture 4" descr="09shallow_contou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14599"/>
            <a:ext cx="9144000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1163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ym typeface="Wingdings"/>
              </a:rPr>
              <a:t>(Romps and </a:t>
            </a:r>
            <a:r>
              <a:rPr lang="en-US" dirty="0" err="1" smtClean="0">
                <a:sym typeface="Wingdings"/>
              </a:rPr>
              <a:t>Kuang</a:t>
            </a:r>
            <a:r>
              <a:rPr lang="en-US" dirty="0" smtClean="0">
                <a:sym typeface="Wingdings"/>
              </a:rPr>
              <a:t>, “Nature versus nurture in shallow convection,” JAS, in review)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900807" y="676870"/>
            <a:ext cx="38997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From LES of BOMEX, we learn that the variability of total water in shallow, non-precipitating clouds is large.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2591269"/>
            <a:ext cx="5349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source of this variability is not cloud-base variability, but, instead, is a source of variability intrinsic to all convection: turbulent entrainment.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Must understand cloud variance to understand sensitivity to humidity</a:t>
            </a:r>
            <a:endParaRPr lang="en-US" sz="2400" u="sng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4495006" y="1142206"/>
            <a:ext cx="91440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09600" y="4724400"/>
            <a:ext cx="8001000" cy="16345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" y="2616200"/>
            <a:ext cx="8001000" cy="16345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" y="525831"/>
            <a:ext cx="8001000" cy="163450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75895" y="1343085"/>
            <a:ext cx="7205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Entrainment can be measured directly.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5149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Other conclusion</a:t>
            </a:r>
            <a:endParaRPr lang="en-US" sz="24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73117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Implication</a:t>
            </a:r>
            <a:endParaRPr lang="en-US" sz="24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872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Caution</a:t>
            </a:r>
            <a:endParaRPr lang="en-US" sz="2400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5486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ym typeface="Wingdings"/>
              </a:rPr>
              <a:t>Be wary of bulk-plume parameterizations!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75895" y="3192835"/>
            <a:ext cx="73019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can learn what sets the entrainment rate</a:t>
            </a:r>
          </a:p>
          <a:p>
            <a:r>
              <a:rPr lang="en-US" dirty="0" smtClean="0">
                <a:sym typeface="Wingdings"/>
              </a:rPr>
              <a:t>                  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Use this to inform our convective parameterizations</a:t>
            </a:r>
          </a:p>
          <a:p>
            <a:r>
              <a:rPr lang="en-US" dirty="0" smtClean="0">
                <a:sym typeface="Wingdings"/>
              </a:rPr>
              <a:t>                                 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Improve simple models of convectively coupled waves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8" grpId="0" animBg="1"/>
      <p:bldP spid="4" grpId="0"/>
      <p:bldP spid="3" grpId="0"/>
      <p:bldP spid="6" grpId="0"/>
      <p:bldP spid="7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u="sng" dirty="0" smtClean="0"/>
              <a:t>Extend the bulk-plume analysis to deep convection using the </a:t>
            </a:r>
            <a:r>
              <a:rPr lang="en-US" sz="2200" u="sng" dirty="0"/>
              <a:t>purity tracer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8211" y="574843"/>
            <a:ext cx="82483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shallow, non-precipitating convection, we can use total water for     .</a:t>
            </a:r>
          </a:p>
          <a:p>
            <a:endParaRPr lang="en-US" dirty="0"/>
          </a:p>
          <a:p>
            <a:r>
              <a:rPr lang="en-US" dirty="0"/>
              <a:t>In deep convection, there is no such quantity that is strictly conserved (not even MSE).</a:t>
            </a:r>
          </a:p>
          <a:p>
            <a:endParaRPr lang="en-US" dirty="0" smtClean="0"/>
          </a:p>
          <a:p>
            <a:r>
              <a:rPr lang="en-US" dirty="0" smtClean="0"/>
              <a:t>Specify “</a:t>
            </a:r>
            <a:r>
              <a:rPr lang="en-US" dirty="0"/>
              <a:t>purity” tracer</a:t>
            </a:r>
            <a:r>
              <a:rPr lang="en-US" dirty="0" smtClean="0"/>
              <a:t> with sources </a:t>
            </a:r>
            <a:r>
              <a:rPr lang="en-US" b="1" i="1" dirty="0"/>
              <a:t>away from </a:t>
            </a:r>
            <a:r>
              <a:rPr lang="en-US" b="1" i="1" dirty="0" smtClean="0"/>
              <a:t>convection</a:t>
            </a:r>
            <a:r>
              <a:rPr lang="en-US" dirty="0" smtClean="0"/>
              <a:t> that maintain:  </a:t>
            </a:r>
            <a:endParaRPr lang="en-US" dirty="0"/>
          </a:p>
          <a:p>
            <a:r>
              <a:rPr lang="en-US" dirty="0"/>
              <a:t>             </a:t>
            </a:r>
          </a:p>
          <a:p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947534" y="587468"/>
            <a:ext cx="203200" cy="317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180814"/>
            <a:ext cx="917651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sz="1600" dirty="0"/>
              <a:t>(Romps and </a:t>
            </a:r>
            <a:r>
              <a:rPr lang="en-US" sz="1600" dirty="0" err="1"/>
              <a:t>Kuang</a:t>
            </a:r>
            <a:r>
              <a:rPr lang="en-US" sz="1600" dirty="0"/>
              <a:t>, “Do undiluted convective plumes exist in the upper tropical troposphere?”, JAS, in press)</a:t>
            </a:r>
          </a:p>
          <a:p>
            <a:endParaRPr lang="en-US" dirty="0"/>
          </a:p>
        </p:txBody>
      </p:sp>
      <p:pic>
        <p:nvPicPr>
          <p:cNvPr id="8" name="Picture 7" descr="09deep_purit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5849" y="2791637"/>
            <a:ext cx="3727315" cy="3727315"/>
          </a:xfrm>
          <a:prstGeom prst="rect">
            <a:avLst/>
          </a:prstGeom>
        </p:spPr>
      </p:pic>
      <p:pic>
        <p:nvPicPr>
          <p:cNvPr id="11" name="Picture 10" descr="09deep_what_sets_undiluted_flu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734" y="2803201"/>
            <a:ext cx="3716670" cy="371667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622550" y="2046288"/>
            <a:ext cx="4343400" cy="97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09600" y="4724400"/>
            <a:ext cx="8001000" cy="16345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" y="2616200"/>
            <a:ext cx="8001000" cy="16345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" y="525831"/>
            <a:ext cx="8001000" cy="163450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75895" y="1343085"/>
            <a:ext cx="7205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bulk</a:t>
            </a:r>
            <a:r>
              <a:rPr lang="en-US" dirty="0"/>
              <a:t>-plume equations</a:t>
            </a:r>
            <a:r>
              <a:rPr lang="en-US" dirty="0" smtClean="0"/>
              <a:t>, when used to diagnose large-eddy simulations,   underestimate convective entrainment.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5149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Conclusion</a:t>
            </a:r>
            <a:endParaRPr lang="en-US" sz="24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73117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Implication</a:t>
            </a:r>
            <a:endParaRPr lang="en-US" sz="24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872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Way forward</a:t>
            </a:r>
            <a:endParaRPr lang="en-US" sz="2400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-152400" y="5486400"/>
            <a:ext cx="929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ym typeface="Wingdings"/>
              </a:rPr>
              <a:t>Design an independent way to diagnose entrainment</a:t>
            </a:r>
          </a:p>
          <a:p>
            <a:pPr algn="ctr"/>
            <a:r>
              <a:rPr lang="en-US" dirty="0" smtClean="0">
                <a:sym typeface="Wingdings"/>
              </a:rPr>
              <a:t>and use that rate in convective parameterizations.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75895" y="3192835"/>
            <a:ext cx="72763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Too little entrainment</a:t>
            </a:r>
          </a:p>
          <a:p>
            <a:r>
              <a:rPr lang="en-US" dirty="0" smtClean="0">
                <a:sym typeface="Wingdings"/>
              </a:rPr>
              <a:t>                  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Too little sensitivity to mid-</a:t>
            </a:r>
            <a:r>
              <a:rPr lang="en-US" dirty="0" err="1" smtClean="0">
                <a:sym typeface="Wingdings"/>
              </a:rPr>
              <a:t>tropospheric</a:t>
            </a:r>
            <a:r>
              <a:rPr lang="en-US" dirty="0" smtClean="0">
                <a:sym typeface="Wingdings"/>
              </a:rPr>
              <a:t> moisture </a:t>
            </a:r>
          </a:p>
          <a:p>
            <a:r>
              <a:rPr lang="en-US" dirty="0" smtClean="0">
                <a:sym typeface="Wingdings"/>
              </a:rPr>
              <a:t>                                                                   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Muted convectively coupled waves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8" grpId="0" animBg="1"/>
      <p:bldP spid="4" grpId="0"/>
      <p:bldP spid="3" grpId="0"/>
      <p:bldP spid="6" grpId="0"/>
      <p:bldP spid="7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9entrain_deep_actual_sanity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21200" y="1117600"/>
            <a:ext cx="4622800" cy="4622800"/>
          </a:xfrm>
          <a:prstGeom prst="rect">
            <a:avLst/>
          </a:prstGeom>
        </p:spPr>
      </p:pic>
      <p:pic>
        <p:nvPicPr>
          <p:cNvPr id="5" name="Picture 4" descr="09entrain_mydef_actual_sanity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0" y="1117600"/>
            <a:ext cx="4622800" cy="462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Direct measurement of entrainment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270000" y="2311400"/>
            <a:ext cx="6489700" cy="1231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Bulk-plume analysis with artificial tracers</a:t>
            </a:r>
            <a:endParaRPr lang="en-US" sz="24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588211" y="574843"/>
            <a:ext cx="82483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shallow, non-precipitating convection, we can </a:t>
            </a:r>
            <a:r>
              <a:rPr lang="en-US" dirty="0" smtClean="0"/>
              <a:t>use      = total water.</a:t>
            </a:r>
          </a:p>
          <a:p>
            <a:endParaRPr lang="en-US" dirty="0"/>
          </a:p>
          <a:p>
            <a:r>
              <a:rPr lang="en-US" dirty="0"/>
              <a:t>In deep convection, there is no</a:t>
            </a:r>
            <a:r>
              <a:rPr lang="en-US" dirty="0" smtClean="0"/>
              <a:t> quantity </a:t>
            </a:r>
            <a:r>
              <a:rPr lang="en-US" dirty="0"/>
              <a:t>that is strictly conserved (not even MSE).</a:t>
            </a:r>
          </a:p>
          <a:p>
            <a:endParaRPr lang="en-US" dirty="0" smtClean="0"/>
          </a:p>
          <a:p>
            <a:r>
              <a:rPr lang="en-US" dirty="0" smtClean="0"/>
              <a:t>Define “</a:t>
            </a:r>
            <a:r>
              <a:rPr lang="en-US" dirty="0"/>
              <a:t>purity” tracer</a:t>
            </a:r>
            <a:r>
              <a:rPr lang="en-US" dirty="0" smtClean="0"/>
              <a:t> with sources </a:t>
            </a:r>
            <a:r>
              <a:rPr lang="en-US" b="1" i="1" dirty="0"/>
              <a:t>away from </a:t>
            </a:r>
            <a:r>
              <a:rPr lang="en-US" b="1" i="1" dirty="0" smtClean="0"/>
              <a:t>convection</a:t>
            </a:r>
            <a:r>
              <a:rPr lang="en-US" dirty="0" smtClean="0"/>
              <a:t> that maintain:  </a:t>
            </a:r>
            <a:endParaRPr lang="en-US" dirty="0"/>
          </a:p>
          <a:p>
            <a:r>
              <a:rPr lang="en-US" dirty="0"/>
              <a:t>             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9947991">
            <a:off x="1293038" y="2620833"/>
            <a:ext cx="1737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Purity tracer</a:t>
            </a:r>
            <a:endParaRPr lang="en-US" sz="2400" u="sng" dirty="0"/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568950" y="620294"/>
            <a:ext cx="171450" cy="306805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187700" y="2451100"/>
            <a:ext cx="4338316" cy="977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9entrain_exponential_onlypurity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04800" y="1308100"/>
            <a:ext cx="5473700" cy="5473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81700" y="1917700"/>
            <a:ext cx="2882900" cy="3289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122737" y="1163052"/>
            <a:ext cx="270277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bulk-plume equations: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Underestimate entrainment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FontTx/>
              <a:buAutoNum type="arabicPeriod"/>
            </a:pPr>
            <a:r>
              <a:rPr lang="en-US" dirty="0" smtClean="0"/>
              <a:t>Produce unphysical values of entrainment</a:t>
            </a:r>
          </a:p>
          <a:p>
            <a:pPr marL="342900" indent="-342900">
              <a:buFontTx/>
              <a:buAutoNum type="arabicPeriod"/>
            </a:pPr>
            <a:endParaRPr lang="en-US" dirty="0" smtClean="0"/>
          </a:p>
          <a:p>
            <a:pPr marL="342900" indent="-342900">
              <a:buFontTx/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Problems with </a:t>
            </a:r>
            <a:r>
              <a:rPr lang="en-US" sz="2400" u="sng" dirty="0"/>
              <a:t>the bulk-plume diagnosis of entrainment</a:t>
            </a: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482849" y="488950"/>
            <a:ext cx="4104761" cy="92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270000" y="2362200"/>
            <a:ext cx="6489700" cy="1231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187700" y="2501900"/>
            <a:ext cx="4338316" cy="9778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Bulk-plume analysis with artificial tracers</a:t>
            </a:r>
            <a:endParaRPr lang="en-US" sz="24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588211" y="574843"/>
            <a:ext cx="824831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shallow, non-precipitating convection, we can </a:t>
            </a:r>
            <a:r>
              <a:rPr lang="en-US" dirty="0" smtClean="0"/>
              <a:t>use      = total water.</a:t>
            </a:r>
          </a:p>
          <a:p>
            <a:endParaRPr lang="en-US" dirty="0"/>
          </a:p>
          <a:p>
            <a:r>
              <a:rPr lang="en-US" dirty="0"/>
              <a:t>In deep convection, there is no</a:t>
            </a:r>
            <a:r>
              <a:rPr lang="en-US" dirty="0" smtClean="0"/>
              <a:t> quantity </a:t>
            </a:r>
            <a:r>
              <a:rPr lang="en-US" dirty="0"/>
              <a:t>that is strictly conserved (not even MSE).</a:t>
            </a:r>
          </a:p>
          <a:p>
            <a:endParaRPr lang="en-US" dirty="0" smtClean="0"/>
          </a:p>
          <a:p>
            <a:r>
              <a:rPr lang="en-US" dirty="0" smtClean="0"/>
              <a:t>Define “</a:t>
            </a:r>
            <a:r>
              <a:rPr lang="en-US" dirty="0"/>
              <a:t>purity” tracer</a:t>
            </a:r>
            <a:r>
              <a:rPr lang="en-US" dirty="0" smtClean="0"/>
              <a:t> with sources </a:t>
            </a:r>
            <a:r>
              <a:rPr lang="en-US" b="1" i="1" dirty="0"/>
              <a:t>away from </a:t>
            </a:r>
            <a:r>
              <a:rPr lang="en-US" b="1" i="1" dirty="0" smtClean="0"/>
              <a:t>convection</a:t>
            </a:r>
            <a:r>
              <a:rPr lang="en-US" dirty="0" smtClean="0"/>
              <a:t> that maintain: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Define “exponential” tracer with sources </a:t>
            </a:r>
            <a:r>
              <a:rPr lang="en-US" b="1" i="1" dirty="0" smtClean="0"/>
              <a:t>away from convection </a:t>
            </a:r>
            <a:r>
              <a:rPr lang="en-US" dirty="0" smtClean="0"/>
              <a:t>that maintain:</a:t>
            </a:r>
          </a:p>
          <a:p>
            <a:r>
              <a:rPr lang="en-US" dirty="0"/>
              <a:t>             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9947991">
            <a:off x="1293038" y="2671633"/>
            <a:ext cx="1737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Purity tracer</a:t>
            </a:r>
            <a:endParaRPr lang="en-US" sz="2400" u="sng" dirty="0"/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568950" y="620294"/>
            <a:ext cx="171450" cy="30680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133600" y="4559300"/>
            <a:ext cx="4762500" cy="1231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20258779">
            <a:off x="2272928" y="4906834"/>
            <a:ext cx="2469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Exponential tracer</a:t>
            </a:r>
            <a:endParaRPr lang="en-US" sz="2400" u="sng" dirty="0"/>
          </a:p>
        </p:txBody>
      </p:sp>
      <p:pic>
        <p:nvPicPr>
          <p:cNvPr id="18" name="Picture 1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851400" y="4895850"/>
            <a:ext cx="1651000" cy="546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6106" y="986527"/>
            <a:ext cx="7348621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need</a:t>
            </a:r>
            <a:r>
              <a:rPr lang="en-US" dirty="0"/>
              <a:t> an algorithm for classifying the atmosphere into two categories: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active  &amp;  inactive</a:t>
            </a:r>
          </a:p>
          <a:p>
            <a:endParaRPr lang="en-US" dirty="0"/>
          </a:p>
          <a:p>
            <a:r>
              <a:rPr lang="en-US" dirty="0"/>
              <a:t>Define the “activity operator”,         , such that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Example: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can now define entrainment and detrainment in terms of        :</a:t>
            </a:r>
          </a:p>
          <a:p>
            <a:endParaRPr lang="en-US" dirty="0"/>
          </a:p>
          <a:p>
            <a:r>
              <a:rPr lang="en-US" dirty="0"/>
              <a:t>		An air parcel </a:t>
            </a:r>
            <a:r>
              <a:rPr lang="en-US" b="1" dirty="0"/>
              <a:t>entrains</a:t>
            </a:r>
            <a:r>
              <a:rPr lang="en-US" dirty="0"/>
              <a:t> when it flips from </a:t>
            </a:r>
            <a:r>
              <a:rPr lang="en-US" b="1" dirty="0"/>
              <a:t>inactive to active</a:t>
            </a:r>
          </a:p>
          <a:p>
            <a:r>
              <a:rPr lang="en-US" dirty="0"/>
              <a:t>		An air parcel </a:t>
            </a:r>
            <a:r>
              <a:rPr lang="en-US" b="1" dirty="0"/>
              <a:t>detrains</a:t>
            </a:r>
            <a:r>
              <a:rPr lang="en-US" dirty="0"/>
              <a:t> when it flips from </a:t>
            </a:r>
            <a:r>
              <a:rPr lang="en-US" b="1" dirty="0"/>
              <a:t>active to inactive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87050" y="2662567"/>
            <a:ext cx="3943686" cy="13078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002507" y="2086154"/>
            <a:ext cx="315495" cy="3053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Entrainment into what?</a:t>
            </a:r>
            <a:endParaRPr lang="en-US" sz="2400" u="sng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876550" y="2826752"/>
            <a:ext cx="3467100" cy="9779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856464" y="5110924"/>
            <a:ext cx="322380" cy="311981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336800" y="4260438"/>
            <a:ext cx="4597400" cy="457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133600" y="812800"/>
            <a:ext cx="5245100" cy="2413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Standard bulk-plume diagnosis of</a:t>
            </a:r>
            <a:r>
              <a:rPr lang="en-US" sz="2400" u="sng" dirty="0" smtClean="0"/>
              <a:t> entrainment</a:t>
            </a:r>
            <a:endParaRPr lang="en-US" sz="2400" u="sng" dirty="0"/>
          </a:p>
        </p:txBody>
      </p:sp>
      <p:pic>
        <p:nvPicPr>
          <p:cNvPr id="23" name="Picture 2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98699" y="952500"/>
            <a:ext cx="4921275" cy="2155239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5372100" y="2654300"/>
            <a:ext cx="18161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372100" y="3124200"/>
            <a:ext cx="18161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676400" y="3657600"/>
            <a:ext cx="6134100" cy="2578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879599" y="3841720"/>
            <a:ext cx="5737328" cy="2190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133600" y="812800"/>
            <a:ext cx="4953000" cy="2413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79400" y="3892490"/>
            <a:ext cx="3574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Bulk-plume </a:t>
            </a:r>
            <a:r>
              <a:rPr lang="en-US" sz="2400" dirty="0" smtClean="0"/>
              <a:t>approximation: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2471821" y="4724400"/>
            <a:ext cx="4267200" cy="1905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Standard bulk-plume diagnosis of</a:t>
            </a:r>
            <a:r>
              <a:rPr lang="en-US" sz="2400" u="sng" dirty="0" smtClean="0"/>
              <a:t> entrainment</a:t>
            </a:r>
            <a:endParaRPr lang="en-US" sz="2400" u="sng" dirty="0"/>
          </a:p>
        </p:txBody>
      </p:sp>
      <p:sp>
        <p:nvSpPr>
          <p:cNvPr id="36" name="TextBox 35"/>
          <p:cNvSpPr txBox="1"/>
          <p:nvPr/>
        </p:nvSpPr>
        <p:spPr>
          <a:xfrm rot="16200000">
            <a:off x="711970" y="1788011"/>
            <a:ext cx="2455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Bulk-plume equations</a:t>
            </a:r>
            <a:endParaRPr lang="en-US" sz="2000" dirty="0"/>
          </a:p>
        </p:txBody>
      </p:sp>
      <p:pic>
        <p:nvPicPr>
          <p:cNvPr id="17" name="Picture 1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92351" y="945946"/>
            <a:ext cx="4641850" cy="2159203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5372100" y="2654300"/>
            <a:ext cx="14859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626100" y="3124200"/>
            <a:ext cx="12319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660650" y="4916828"/>
            <a:ext cx="3906352" cy="1585572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5854700" y="4940300"/>
            <a:ext cx="800100" cy="1447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886200" y="3886200"/>
            <a:ext cx="4351192" cy="5715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5943600" y="3670300"/>
            <a:ext cx="3200400" cy="1028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679700" y="3340100"/>
            <a:ext cx="3860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Consider the case of      = total water.....</a:t>
            </a:r>
          </a:p>
        </p:txBody>
      </p:sp>
      <p:pic>
        <p:nvPicPr>
          <p:cNvPr id="30" name="Picture 2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4730750" y="3403600"/>
            <a:ext cx="164726" cy="26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33" grpId="0" animBg="1"/>
      <p:bldP spid="33" grpId="1" animBg="1"/>
      <p:bldP spid="34" grpId="0" animBg="1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981700" y="1917700"/>
            <a:ext cx="2882900" cy="3289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122737" y="1163052"/>
            <a:ext cx="2702771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bulk-plume equations: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Underestimate entrainment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FontTx/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Problems with </a:t>
            </a:r>
            <a:r>
              <a:rPr lang="en-US" sz="2400" u="sng" dirty="0"/>
              <a:t>the bulk-plume diagnosis of entrainment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989151" y="444402"/>
            <a:ext cx="2850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LES of shallow convection</a:t>
            </a: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4973951" y="629068"/>
            <a:ext cx="3789049" cy="4285046"/>
            <a:chOff x="4888466" y="991153"/>
            <a:chExt cx="3789049" cy="4285046"/>
          </a:xfrm>
        </p:grpSpPr>
        <p:sp>
          <p:nvSpPr>
            <p:cNvPr id="29" name="Cube 28"/>
            <p:cNvSpPr/>
            <p:nvPr/>
          </p:nvSpPr>
          <p:spPr>
            <a:xfrm>
              <a:off x="4888466" y="1523999"/>
              <a:ext cx="3264933" cy="3382863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Cube 30"/>
            <p:cNvSpPr/>
            <p:nvPr/>
          </p:nvSpPr>
          <p:spPr>
            <a:xfrm>
              <a:off x="6553200" y="4191000"/>
              <a:ext cx="304800" cy="304800"/>
            </a:xfrm>
            <a:prstGeom prst="cube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rot="5400000">
              <a:off x="6997066" y="2825142"/>
              <a:ext cx="2620645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5400000">
              <a:off x="7546124" y="4144808"/>
              <a:ext cx="770608" cy="75351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10800000" flipV="1">
              <a:off x="5715001" y="1360483"/>
              <a:ext cx="2438399" cy="2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 rot="16200000">
              <a:off x="8025131" y="2660653"/>
              <a:ext cx="9354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25.6 km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470072" y="991153"/>
              <a:ext cx="9354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25.6 km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 rot="18889773">
              <a:off x="7685682" y="4429836"/>
              <a:ext cx="9354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25.6 km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295577" y="4001869"/>
              <a:ext cx="11744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200-meter</a:t>
              </a:r>
            </a:p>
            <a:p>
              <a:pPr algn="ctr"/>
              <a:r>
                <a:rPr lang="en-US" dirty="0" smtClean="0"/>
                <a:t>grid cells</a:t>
              </a:r>
              <a:endParaRPr lang="en-US" dirty="0"/>
            </a:p>
          </p:txBody>
        </p:sp>
        <p:sp>
          <p:nvSpPr>
            <p:cNvPr id="39" name="Cloud 38"/>
            <p:cNvSpPr/>
            <p:nvPr/>
          </p:nvSpPr>
          <p:spPr>
            <a:xfrm>
              <a:off x="5515263" y="2559232"/>
              <a:ext cx="1295400" cy="685800"/>
            </a:xfrm>
            <a:prstGeom prst="cloud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067299" y="3210610"/>
              <a:ext cx="21717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Lin-Lord-Krueger</a:t>
              </a:r>
            </a:p>
            <a:p>
              <a:pPr algn="ctr"/>
              <a:r>
                <a:rPr lang="en-US" dirty="0" smtClean="0"/>
                <a:t>6-class microphysics</a:t>
              </a:r>
            </a:p>
          </p:txBody>
        </p:sp>
        <p:sp>
          <p:nvSpPr>
            <p:cNvPr id="41" name="Sun 40"/>
            <p:cNvSpPr/>
            <p:nvPr/>
          </p:nvSpPr>
          <p:spPr>
            <a:xfrm>
              <a:off x="5562600" y="1523999"/>
              <a:ext cx="838200" cy="773669"/>
            </a:xfrm>
            <a:prstGeom prst="sun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097152" y="1720661"/>
              <a:ext cx="14524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RRTM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764767" y="4906867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300-K SST</a:t>
              </a:r>
              <a:endParaRPr lang="en-US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71770" y="709742"/>
            <a:ext cx="3713243" cy="4158852"/>
            <a:chOff x="420520" y="455651"/>
            <a:chExt cx="3713243" cy="4158852"/>
          </a:xfrm>
        </p:grpSpPr>
        <p:grpSp>
          <p:nvGrpSpPr>
            <p:cNvPr id="11" name="Group 13"/>
            <p:cNvGrpSpPr/>
            <p:nvPr/>
          </p:nvGrpSpPr>
          <p:grpSpPr>
            <a:xfrm>
              <a:off x="420520" y="455651"/>
              <a:ext cx="3713243" cy="4158852"/>
              <a:chOff x="4533900" y="1732644"/>
              <a:chExt cx="4255533" cy="4701071"/>
            </a:xfrm>
          </p:grpSpPr>
          <p:sp>
            <p:nvSpPr>
              <p:cNvPr id="15" name="Cube 14"/>
              <p:cNvSpPr/>
              <p:nvPr/>
            </p:nvSpPr>
            <p:spPr>
              <a:xfrm>
                <a:off x="4533900" y="2254379"/>
                <a:ext cx="3733800" cy="3810000"/>
              </a:xfrm>
              <a:prstGeom prst="cub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7" name="Straight Arrow Connector 16"/>
              <p:cNvCxnSpPr/>
              <p:nvPr/>
            </p:nvCxnSpPr>
            <p:spPr>
              <a:xfrm rot="5400000">
                <a:off x="6973094" y="3702179"/>
                <a:ext cx="28956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rot="10800000" flipV="1">
                <a:off x="7505700" y="5150776"/>
                <a:ext cx="915988" cy="91360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rot="10800000" flipV="1">
                <a:off x="5448300" y="2101977"/>
                <a:ext cx="2819400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 rot="16200000">
                <a:off x="8283179" y="3604230"/>
                <a:ext cx="6431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 km</a:t>
                </a:r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438900" y="1732644"/>
                <a:ext cx="9354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12.8 km</a:t>
                </a:r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 rot="18889773">
                <a:off x="7651090" y="5570214"/>
                <a:ext cx="9354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12.8 km</a:t>
                </a:r>
                <a:endParaRPr lang="en-US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674511" y="4962568"/>
                <a:ext cx="1057501" cy="646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50-meter</a:t>
                </a:r>
              </a:p>
              <a:p>
                <a:pPr algn="ctr"/>
                <a:r>
                  <a:rPr lang="en-US" dirty="0" smtClean="0"/>
                  <a:t>grid cells</a:t>
                </a:r>
                <a:endParaRPr lang="en-US" dirty="0"/>
              </a:p>
            </p:txBody>
          </p:sp>
          <p:sp>
            <p:nvSpPr>
              <p:cNvPr id="24" name="Cloud 23"/>
              <p:cNvSpPr/>
              <p:nvPr/>
            </p:nvSpPr>
            <p:spPr>
              <a:xfrm>
                <a:off x="5241445" y="4063311"/>
                <a:ext cx="1295400" cy="685800"/>
              </a:xfrm>
              <a:prstGeom prst="cloud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872519" y="3308688"/>
                <a:ext cx="2171701" cy="730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Lin-Lord-Krueger</a:t>
                </a:r>
              </a:p>
              <a:p>
                <a:pPr algn="ctr"/>
                <a:r>
                  <a:rPr lang="en-US" dirty="0" smtClean="0"/>
                  <a:t>w/o </a:t>
                </a:r>
                <a:r>
                  <a:rPr lang="en-US" dirty="0" err="1" smtClean="0"/>
                  <a:t>precip</a:t>
                </a:r>
                <a:endParaRPr lang="en-US" dirty="0" smtClean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338845" y="6064383"/>
                <a:ext cx="14253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SST = 300.4 K</a:t>
                </a:r>
                <a:endParaRPr lang="en-US" dirty="0"/>
              </a:p>
            </p:txBody>
          </p:sp>
        </p:grpSp>
        <p:sp>
          <p:nvSpPr>
            <p:cNvPr id="47" name="Cube 46"/>
            <p:cNvSpPr/>
            <p:nvPr/>
          </p:nvSpPr>
          <p:spPr>
            <a:xfrm>
              <a:off x="914400" y="3505200"/>
              <a:ext cx="304800" cy="304800"/>
            </a:xfrm>
            <a:prstGeom prst="cube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5410200" y="5334000"/>
            <a:ext cx="3423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DAM</a:t>
            </a:r>
          </a:p>
          <a:p>
            <a:pPr algn="ctr"/>
            <a:r>
              <a:rPr lang="en-US" dirty="0" smtClean="0"/>
              <a:t>(Romps, “The dry-entropy budget of a moist atmosphere”, JAS, 2008)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5648085" y="340410"/>
            <a:ext cx="2850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LES of deep convection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Model setup</a:t>
            </a:r>
            <a:endParaRPr lang="en-US" sz="2400" u="sng" dirty="0"/>
          </a:p>
        </p:txBody>
      </p:sp>
      <p:pic>
        <p:nvPicPr>
          <p:cNvPr id="44" name="cloud_slow.gif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1" y="4863225"/>
            <a:ext cx="5054599" cy="1816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70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981700" y="1917700"/>
            <a:ext cx="2882900" cy="3289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122737" y="1163052"/>
            <a:ext cx="2702771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bulk-plume equations: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Underestimate entrainment</a:t>
            </a:r>
          </a:p>
          <a:p>
            <a:pPr marL="342900" indent="-342900"/>
            <a:endParaRPr lang="en-US" dirty="0" smtClean="0"/>
          </a:p>
          <a:p>
            <a:pPr marL="342900" indent="-342900">
              <a:buFontTx/>
              <a:buAutoNum type="arabicPeriod"/>
            </a:pPr>
            <a:r>
              <a:rPr lang="en-US" dirty="0" smtClean="0"/>
              <a:t>Produce tracer-dependent estimates of entrainment</a:t>
            </a:r>
          </a:p>
          <a:p>
            <a:pPr marL="342900" indent="-342900">
              <a:buFontTx/>
              <a:buAutoNum type="arabicPeriod"/>
            </a:pPr>
            <a:endParaRPr lang="en-US" dirty="0" smtClean="0"/>
          </a:p>
          <a:p>
            <a:pPr marL="342900" indent="-342900">
              <a:buFontTx/>
              <a:buAutoNum type="arabicPeriod"/>
            </a:pPr>
            <a:r>
              <a:rPr lang="en-US" dirty="0" smtClean="0"/>
              <a:t>Produce unphysical values of entrainment</a:t>
            </a:r>
          </a:p>
          <a:p>
            <a:pPr marL="342900" indent="-342900">
              <a:buFontTx/>
              <a:buAutoNum type="arabicPeriod"/>
            </a:pPr>
            <a:endParaRPr lang="en-US" dirty="0" smtClean="0"/>
          </a:p>
          <a:p>
            <a:pPr marL="342900" indent="-342900">
              <a:buFontTx/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Problems with </a:t>
            </a:r>
            <a:r>
              <a:rPr lang="en-US" sz="2400" u="sng" dirty="0"/>
              <a:t>the bulk-plume diagnosis of entrainment</a:t>
            </a:r>
          </a:p>
        </p:txBody>
      </p:sp>
      <p:pic>
        <p:nvPicPr>
          <p:cNvPr id="7" name="Picture 6" descr="09entrain_exponentia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92100" y="1003300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66800" y="4000500"/>
            <a:ext cx="7061199" cy="21463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00200" y="1206500"/>
            <a:ext cx="5930899" cy="2146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63892" y="1455738"/>
            <a:ext cx="5410200" cy="1663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Direct measurement of entrainment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51000" y="4471736"/>
            <a:ext cx="591114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Entrainment</a:t>
            </a:r>
            <a:r>
              <a:rPr lang="en-US" sz="2400"/>
              <a:t>  is the local </a:t>
            </a:r>
            <a:r>
              <a:rPr lang="en-US" sz="2400" b="1"/>
              <a:t>source</a:t>
            </a:r>
            <a:r>
              <a:rPr lang="en-US" sz="2400"/>
              <a:t> of active fluid</a:t>
            </a:r>
          </a:p>
          <a:p>
            <a:endParaRPr lang="en-US" sz="2400"/>
          </a:p>
          <a:p>
            <a:r>
              <a:rPr lang="en-US" sz="2400" b="1"/>
              <a:t>Detrainment</a:t>
            </a:r>
            <a:r>
              <a:rPr lang="en-US" sz="1600"/>
              <a:t>  </a:t>
            </a:r>
            <a:r>
              <a:rPr lang="en-US" sz="2400"/>
              <a:t>is the local   </a:t>
            </a:r>
            <a:r>
              <a:rPr lang="en-US" sz="2400" b="1"/>
              <a:t>sink</a:t>
            </a:r>
            <a:r>
              <a:rPr lang="en-US" sz="2400"/>
              <a:t>    of active fluid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4453</TotalTime>
  <Words>808</Words>
  <Application>Microsoft Macintosh PowerPoint</Application>
  <PresentationFormat>On-screen Show (4:3)</PresentationFormat>
  <Paragraphs>171</Paragraphs>
  <Slides>23</Slides>
  <Notes>0</Notes>
  <HiddenSlides>0</HiddenSlides>
  <MMClips>2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Romps</dc:creator>
  <cp:lastModifiedBy>David Romps</cp:lastModifiedBy>
  <cp:revision>41</cp:revision>
  <dcterms:created xsi:type="dcterms:W3CDTF">2009-10-15T22:43:26Z</dcterms:created>
  <dcterms:modified xsi:type="dcterms:W3CDTF">2009-10-17T12:01:11Z</dcterms:modified>
</cp:coreProperties>
</file>